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embeddedFontLst>
    <p:embeddedFont>
      <p:font typeface="Twinkl SemiBold" charset="0"/>
      <p:bold r:id="rId16"/>
    </p:embeddedFont>
    <p:embeddedFont>
      <p:font typeface="Twinkl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uffy" panose="020B0603060100000000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89F"/>
    <a:srgbClr val="DE1E5A"/>
    <a:srgbClr val="0379B2"/>
    <a:srgbClr val="FFFFFF"/>
    <a:srgbClr val="18A0DB"/>
    <a:srgbClr val="BC0105"/>
    <a:srgbClr val="4DB1E3"/>
    <a:srgbClr val="80C1EB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7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3" cy="994306"/>
          </a:xfrm>
          <a:solidFill>
            <a:srgbClr val="0379B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Special Equipment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A13FE51-1A62-4352-A194-4D8B839F354B}"/>
              </a:ext>
            </a:extLst>
          </p:cNvPr>
          <p:cNvSpPr/>
          <p:nvPr/>
        </p:nvSpPr>
        <p:spPr>
          <a:xfrm>
            <a:off x="755650" y="1960684"/>
            <a:ext cx="4352681" cy="1459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t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A long time ago, hospitals didn’t have special equipment. They didn’t have lots of machines. Here is some equipment doctors used a long time ago. What do you think each item was used for? </a:t>
            </a:r>
          </a:p>
        </p:txBody>
      </p:sp>
      <p:pic>
        <p:nvPicPr>
          <p:cNvPr id="3074" name="Picture 2" descr="File:Old medical equipment.JPG">
            <a:extLst>
              <a:ext uri="{FF2B5EF4-FFF2-40B4-BE49-F238E27FC236}">
                <a16:creationId xmlns:a16="http://schemas.microsoft.com/office/drawing/2014/main" xmlns="" id="{F9C3D417-6A1B-4DD6-9C97-384FFC740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77" y="1960684"/>
            <a:ext cx="3104173" cy="414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CE00ED3-D5BB-4685-AF46-A8F8C51C06D7}"/>
              </a:ext>
            </a:extLst>
          </p:cNvPr>
          <p:cNvSpPr txBox="1"/>
          <p:nvPr/>
        </p:nvSpPr>
        <p:spPr>
          <a:xfrm>
            <a:off x="2312376" y="6124059"/>
            <a:ext cx="451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  <a:t>Old Medical Equipment by </a:t>
            </a:r>
            <a:r>
              <a:rPr lang="en-GB" sz="600" dirty="0" err="1">
                <a:latin typeface="Tuffy" panose="020B0603060100000000" pitchFamily="34" charset="0"/>
                <a:ea typeface="Tuffy" panose="020B0603060100000000" pitchFamily="34" charset="0"/>
              </a:rPr>
              <a:t>Alfvanbeem</a:t>
            </a:r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  <a:t> is licenced under 2.0</a:t>
            </a:r>
            <a:b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</a:br>
            <a:endParaRPr lang="en-GB" sz="600" dirty="0">
              <a:latin typeface="Tuffy" panose="020B0603060100000000" pitchFamily="34" charset="0"/>
              <a:ea typeface="Tuffy" panose="020B0603060100000000" pitchFamily="34" charset="0"/>
            </a:endParaRPr>
          </a:p>
          <a:p>
            <a:endParaRPr lang="en-GB" sz="60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3" cy="994306"/>
          </a:xfrm>
          <a:solidFill>
            <a:srgbClr val="0379B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The Outside of a Hospital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9CAA8A-DD46-4203-B2EF-092EF1C33A11}"/>
              </a:ext>
            </a:extLst>
          </p:cNvPr>
          <p:cNvSpPr/>
          <p:nvPr/>
        </p:nvSpPr>
        <p:spPr>
          <a:xfrm>
            <a:off x="755650" y="1960684"/>
            <a:ext cx="7632699" cy="580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t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Just like most school children, nurses in hospitals wear uniforms. 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Look at these nurses. How are their uniforms different? </a:t>
            </a:r>
          </a:p>
        </p:txBody>
      </p:sp>
      <p:pic>
        <p:nvPicPr>
          <p:cNvPr id="7170" name="Picture 2" descr="File:Student Nurse- Life at St Helier Hospital, Carshalton, Surrey, 1943 D13891.jpg">
            <a:extLst>
              <a:ext uri="{FF2B5EF4-FFF2-40B4-BE49-F238E27FC236}">
                <a16:creationId xmlns:a16="http://schemas.microsoft.com/office/drawing/2014/main" xmlns="" id="{DED41584-338A-4356-9E4B-45269965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54" y="2742180"/>
            <a:ext cx="19050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b/b2/457_Canberra_Hospital_%2813%29_%285475108223%29.jpg/800px-457_Canberra_Hospital_%2813%29_%285475108223%29.jpg">
            <a:extLst>
              <a:ext uri="{FF2B5EF4-FFF2-40B4-BE49-F238E27FC236}">
                <a16:creationId xmlns:a16="http://schemas.microsoft.com/office/drawing/2014/main" xmlns="" id="{4504E6C9-091B-4517-9167-1EAE89DF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18" y="2735432"/>
            <a:ext cx="1905000" cy="285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2E65AC-2AF4-446B-9F68-F6C835148DD9}"/>
              </a:ext>
            </a:extLst>
          </p:cNvPr>
          <p:cNvSpPr/>
          <p:nvPr/>
        </p:nvSpPr>
        <p:spPr>
          <a:xfrm>
            <a:off x="2612536" y="5594919"/>
            <a:ext cx="1662236" cy="580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t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A17E993-32AC-4589-857F-DEE390C51F4F}"/>
              </a:ext>
            </a:extLst>
          </p:cNvPr>
          <p:cNvSpPr/>
          <p:nvPr/>
        </p:nvSpPr>
        <p:spPr>
          <a:xfrm>
            <a:off x="4866300" y="5594918"/>
            <a:ext cx="1662236" cy="580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t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4784F4-ABCC-43AC-92A6-245F8B6F4610}"/>
              </a:ext>
            </a:extLst>
          </p:cNvPr>
          <p:cNvSpPr txBox="1"/>
          <p:nvPr/>
        </p:nvSpPr>
        <p:spPr>
          <a:xfrm>
            <a:off x="2312377" y="6071721"/>
            <a:ext cx="451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  <a:t>Life at St Hillier Hospital by Student Nurse a is licenced under 2.0</a:t>
            </a:r>
            <a:b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</a:br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  <a:t>Canberra Hospital Ward by Norbert Wise is licenced under 2.0</a:t>
            </a:r>
          </a:p>
          <a:p>
            <a:endParaRPr lang="en-GB" sz="600" dirty="0">
              <a:latin typeface="Tuffy" panose="020B0603060100000000" pitchFamily="34" charset="0"/>
              <a:ea typeface="Tuffy" panose="020B0603060100000000" pitchFamily="34" charset="0"/>
            </a:endParaRPr>
          </a:p>
          <a:p>
            <a:endParaRPr lang="en-GB" sz="60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4924A93-A2BB-4F70-9590-56AA9B309061}"/>
              </a:ext>
            </a:extLst>
          </p:cNvPr>
          <p:cNvSpPr/>
          <p:nvPr/>
        </p:nvSpPr>
        <p:spPr>
          <a:xfrm>
            <a:off x="728742" y="3190175"/>
            <a:ext cx="5847373" cy="154254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tx1"/>
                </a:solidFill>
              </a:rPr>
              <a:t>Talk about all the changes you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noticed in hospitals from now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and then.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57D63F-C5EF-4C61-8F1B-1F26295D4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r="41989"/>
          <a:stretch/>
        </p:blipFill>
        <p:spPr>
          <a:xfrm>
            <a:off x="4572000" y="2066724"/>
            <a:ext cx="3843258" cy="3843258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3" cy="994306"/>
          </a:xfrm>
          <a:solidFill>
            <a:srgbClr val="0379B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Talk About It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140925F-DE92-4299-B6D8-473FA9F22F74}"/>
              </a:ext>
            </a:extLst>
          </p:cNvPr>
          <p:cNvSpPr/>
          <p:nvPr/>
        </p:nvSpPr>
        <p:spPr>
          <a:xfrm>
            <a:off x="4572000" y="2039816"/>
            <a:ext cx="3843258" cy="3843258"/>
          </a:xfrm>
          <a:prstGeom prst="ellipse">
            <a:avLst/>
          </a:prstGeom>
          <a:noFill/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793" y="2078610"/>
            <a:ext cx="3774409" cy="37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4924A93-A2BB-4F70-9590-56AA9B309061}"/>
              </a:ext>
            </a:extLst>
          </p:cNvPr>
          <p:cNvSpPr/>
          <p:nvPr/>
        </p:nvSpPr>
        <p:spPr>
          <a:xfrm>
            <a:off x="728742" y="3190175"/>
            <a:ext cx="5847373" cy="154254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tx1"/>
                </a:solidFill>
              </a:rPr>
              <a:t>Hello, I am Dr Elliot. A doctor is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someone who makes people better.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57D63F-C5EF-4C61-8F1B-1F26295D4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r="41989"/>
          <a:stretch/>
        </p:blipFill>
        <p:spPr>
          <a:xfrm>
            <a:off x="4572000" y="2066724"/>
            <a:ext cx="3843258" cy="3843258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3" cy="994306"/>
          </a:xfrm>
          <a:solidFill>
            <a:srgbClr val="0379B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Meet Dr Elliot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140925F-DE92-4299-B6D8-473FA9F22F74}"/>
              </a:ext>
            </a:extLst>
          </p:cNvPr>
          <p:cNvSpPr/>
          <p:nvPr/>
        </p:nvSpPr>
        <p:spPr>
          <a:xfrm>
            <a:off x="4572000" y="2039816"/>
            <a:ext cx="3843258" cy="3843258"/>
          </a:xfrm>
          <a:prstGeom prst="ellipse">
            <a:avLst/>
          </a:prstGeom>
          <a:noFill/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"/>
          <a:stretch/>
        </p:blipFill>
        <p:spPr>
          <a:xfrm>
            <a:off x="4613506" y="2096379"/>
            <a:ext cx="3757497" cy="37670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C72E8DD-F201-4F63-828B-45431574C61B}"/>
              </a:ext>
            </a:extLst>
          </p:cNvPr>
          <p:cNvSpPr/>
          <p:nvPr/>
        </p:nvSpPr>
        <p:spPr>
          <a:xfrm>
            <a:off x="755650" y="4351498"/>
            <a:ext cx="6410082" cy="808892"/>
          </a:xfrm>
          <a:prstGeom prst="roundRect">
            <a:avLst/>
          </a:prstGeom>
          <a:solidFill>
            <a:srgbClr val="037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altLang="en-US" dirty="0">
                <a:solidFill>
                  <a:schemeClr val="bg1"/>
                </a:solidFill>
              </a:rPr>
              <a:t>Have you ever visited someone in hospital? </a:t>
            </a:r>
          </a:p>
          <a:p>
            <a:r>
              <a:rPr lang="en-GB" altLang="en-US" dirty="0">
                <a:solidFill>
                  <a:schemeClr val="bg1"/>
                </a:solidFill>
              </a:rPr>
              <a:t>Have you ever been in hospital yourself?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4924A93-A2BB-4F70-9590-56AA9B309061}"/>
              </a:ext>
            </a:extLst>
          </p:cNvPr>
          <p:cNvSpPr/>
          <p:nvPr/>
        </p:nvSpPr>
        <p:spPr>
          <a:xfrm>
            <a:off x="755650" y="2079992"/>
            <a:ext cx="6075973" cy="177551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404000"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I work in a hospital. A hospital is a place where sick people go to get better. Sometimes they have operations or are given special medicine to help them feel better.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3" cy="994306"/>
          </a:xfrm>
          <a:solidFill>
            <a:srgbClr val="0379B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Hospitals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5BFBD4-0363-41A6-889F-37461CF8A7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r="41989"/>
          <a:stretch/>
        </p:blipFill>
        <p:spPr>
          <a:xfrm>
            <a:off x="5224670" y="2062409"/>
            <a:ext cx="3190589" cy="3190589"/>
          </a:xfrm>
          <a:prstGeom prst="flowChartConnector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78B95A7D-E075-4875-AC3A-7CD48B803BDD}"/>
              </a:ext>
            </a:extLst>
          </p:cNvPr>
          <p:cNvSpPr/>
          <p:nvPr/>
        </p:nvSpPr>
        <p:spPr>
          <a:xfrm>
            <a:off x="5224670" y="2061877"/>
            <a:ext cx="3190589" cy="3190589"/>
          </a:xfrm>
          <a:prstGeom prst="ellipse">
            <a:avLst/>
          </a:prstGeom>
          <a:noFill/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alk about It">
            <a:extLst>
              <a:ext uri="{FF2B5EF4-FFF2-40B4-BE49-F238E27FC236}">
                <a16:creationId xmlns:a16="http://schemas.microsoft.com/office/drawing/2014/main" xmlns="" id="{E40A422E-31A8-48BE-AA51-BE5111502D43}"/>
              </a:ext>
            </a:extLst>
          </p:cNvPr>
          <p:cNvSpPr/>
          <p:nvPr/>
        </p:nvSpPr>
        <p:spPr>
          <a:xfrm>
            <a:off x="6447347" y="5723792"/>
            <a:ext cx="1720160" cy="369033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Talk about 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545" y="2100140"/>
            <a:ext cx="3115692" cy="312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83B0D7D-D866-4694-B1C0-0830B2A40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r="19673"/>
          <a:stretch/>
        </p:blipFill>
        <p:spPr>
          <a:xfrm>
            <a:off x="5750169" y="1901070"/>
            <a:ext cx="2638182" cy="2638182"/>
          </a:xfrm>
          <a:prstGeom prst="flowChartConnector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9B23BBC-E645-4200-92B3-3814F1FED273}"/>
              </a:ext>
            </a:extLst>
          </p:cNvPr>
          <p:cNvSpPr/>
          <p:nvPr/>
        </p:nvSpPr>
        <p:spPr>
          <a:xfrm>
            <a:off x="755650" y="4787234"/>
            <a:ext cx="7239425" cy="107289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224000"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Let’s look at hospitals from the past and hospitals today. We will look at how they are similar and how they are different.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3" cy="994306"/>
          </a:xfrm>
          <a:solidFill>
            <a:srgbClr val="0379B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Early Hospitals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5BFBD4-0363-41A6-889F-37461CF8A7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r="41989"/>
          <a:stretch/>
        </p:blipFill>
        <p:spPr>
          <a:xfrm>
            <a:off x="6835342" y="4555068"/>
            <a:ext cx="1538290" cy="1538290"/>
          </a:xfrm>
          <a:prstGeom prst="flowChartConnector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78B95A7D-E075-4875-AC3A-7CD48B803BDD}"/>
              </a:ext>
            </a:extLst>
          </p:cNvPr>
          <p:cNvSpPr/>
          <p:nvPr/>
        </p:nvSpPr>
        <p:spPr>
          <a:xfrm>
            <a:off x="6835342" y="4554536"/>
            <a:ext cx="1538290" cy="1538290"/>
          </a:xfrm>
          <a:prstGeom prst="ellipse">
            <a:avLst/>
          </a:prstGeom>
          <a:noFill/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053E40-4126-49B8-9862-639477401B6C}"/>
              </a:ext>
            </a:extLst>
          </p:cNvPr>
          <p:cNvSpPr/>
          <p:nvPr/>
        </p:nvSpPr>
        <p:spPr>
          <a:xfrm>
            <a:off x="755649" y="1969475"/>
            <a:ext cx="3728428" cy="1459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t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A very long time ago, there weren’t hospitals like the ones we know now. People went to special places like temples where they worshipped their gods when they were sick.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2D47AA3-80B2-45DE-A273-5C4C85CE0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1930467"/>
            <a:ext cx="1971982" cy="2680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378" y="4588385"/>
            <a:ext cx="1477477" cy="148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3" cy="994306"/>
          </a:xfrm>
          <a:solidFill>
            <a:srgbClr val="0379B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The Outside of a Hospital</a:t>
            </a:r>
          </a:p>
        </p:txBody>
      </p:sp>
      <p:pic>
        <p:nvPicPr>
          <p:cNvPr id="2050" name="Picture 2" descr="File:East Mississippi State Hospital.jpg">
            <a:extLst>
              <a:ext uri="{FF2B5EF4-FFF2-40B4-BE49-F238E27FC236}">
                <a16:creationId xmlns:a16="http://schemas.microsoft.com/office/drawing/2014/main" xmlns="" id="{5EDA91BE-6712-4DB9-AC48-0F4037F10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1011" b="3876"/>
          <a:stretch/>
        </p:blipFill>
        <p:spPr bwMode="auto">
          <a:xfrm>
            <a:off x="1675093" y="2265730"/>
            <a:ext cx="5814128" cy="36161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E62DCD9-9F40-4879-979C-5A3F070C593B}"/>
              </a:ext>
            </a:extLst>
          </p:cNvPr>
          <p:cNvSpPr/>
          <p:nvPr/>
        </p:nvSpPr>
        <p:spPr>
          <a:xfrm>
            <a:off x="1675093" y="2265730"/>
            <a:ext cx="5793815" cy="3616113"/>
          </a:xfrm>
          <a:prstGeom prst="roundRect">
            <a:avLst/>
          </a:prstGeom>
          <a:noFill/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4FB1272-7050-4260-A103-3A4920EC00A0}"/>
              </a:ext>
            </a:extLst>
          </p:cNvPr>
          <p:cNvSpPr/>
          <p:nvPr/>
        </p:nvSpPr>
        <p:spPr>
          <a:xfrm>
            <a:off x="1138359" y="1817854"/>
            <a:ext cx="6867281" cy="44787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Then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564EC684-D137-4C44-A1A1-174EACE5A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092" y="2265730"/>
            <a:ext cx="5793815" cy="36161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E2895F4-9E7A-4FCB-B0C0-3D22FFF65E1D}"/>
              </a:ext>
            </a:extLst>
          </p:cNvPr>
          <p:cNvSpPr/>
          <p:nvPr/>
        </p:nvSpPr>
        <p:spPr>
          <a:xfrm>
            <a:off x="1675093" y="2265730"/>
            <a:ext cx="5793815" cy="3616113"/>
          </a:xfrm>
          <a:prstGeom prst="roundRect">
            <a:avLst/>
          </a:prstGeom>
          <a:noFill/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BFA6FEE-C8C3-4A4F-A4B6-53BEBD4B3DA5}"/>
              </a:ext>
            </a:extLst>
          </p:cNvPr>
          <p:cNvSpPr/>
          <p:nvPr/>
        </p:nvSpPr>
        <p:spPr>
          <a:xfrm>
            <a:off x="1138359" y="1817854"/>
            <a:ext cx="6867281" cy="44787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D3452B-800F-49C5-A0AC-B302905EB263}"/>
              </a:ext>
            </a:extLst>
          </p:cNvPr>
          <p:cNvSpPr txBox="1"/>
          <p:nvPr/>
        </p:nvSpPr>
        <p:spPr>
          <a:xfrm>
            <a:off x="2312377" y="6071721"/>
            <a:ext cx="451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  <a:t>East Mississippi State Hospital by Dudemanfellabra is licenced under 2.0</a:t>
            </a:r>
            <a:b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</a:br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  <a:t>Hospital In Pena by 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Norbert Kaiser </a:t>
            </a:r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  <a:t>is licenced under 2.0</a:t>
            </a:r>
          </a:p>
          <a:p>
            <a:endParaRPr lang="en-GB" sz="600" dirty="0">
              <a:latin typeface="Tuffy" panose="020B0603060100000000" pitchFamily="34" charset="0"/>
              <a:ea typeface="Tuffy" panose="020B0603060100000000" pitchFamily="34" charset="0"/>
            </a:endParaRPr>
          </a:p>
          <a:p>
            <a:endParaRPr lang="en-GB" sz="60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6" grpId="1" animBg="1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832ED781-641E-4D99-AAFC-FB5583FCE8A5}"/>
              </a:ext>
            </a:extLst>
          </p:cNvPr>
          <p:cNvSpPr/>
          <p:nvPr/>
        </p:nvSpPr>
        <p:spPr>
          <a:xfrm>
            <a:off x="755650" y="5109351"/>
            <a:ext cx="5671527" cy="773723"/>
          </a:xfrm>
          <a:prstGeom prst="roundRect">
            <a:avLst/>
          </a:prstGeom>
          <a:solidFill>
            <a:srgbClr val="037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620000" rtlCol="0" anchor="t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Bright lights so doctors and nurses can see what they’re doing.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FAB0A2B-831F-476B-BED6-44A38B28A897}"/>
              </a:ext>
            </a:extLst>
          </p:cNvPr>
          <p:cNvSpPr/>
          <p:nvPr/>
        </p:nvSpPr>
        <p:spPr>
          <a:xfrm>
            <a:off x="755650" y="2039816"/>
            <a:ext cx="5882542" cy="1389184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2124000"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Theatres aren’t just places where actors perform plays! A theatre is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also the name we call the room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where operations are done.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367ADCC-D996-41C4-B84C-A46C18A043AD}"/>
              </a:ext>
            </a:extLst>
          </p:cNvPr>
          <p:cNvSpPr/>
          <p:nvPr/>
        </p:nvSpPr>
        <p:spPr>
          <a:xfrm>
            <a:off x="755650" y="4898335"/>
            <a:ext cx="5478096" cy="984739"/>
          </a:xfrm>
          <a:prstGeom prst="roundRect">
            <a:avLst/>
          </a:prstGeom>
          <a:solidFill>
            <a:srgbClr val="037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620000" rtlCol="0" anchor="t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Doctors often use tiny cameras and look on a screen to see inside people’s bodies!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4A0A68D-6048-448C-8F6B-8BAD3AA53BB6}"/>
              </a:ext>
            </a:extLst>
          </p:cNvPr>
          <p:cNvSpPr/>
          <p:nvPr/>
        </p:nvSpPr>
        <p:spPr>
          <a:xfrm>
            <a:off x="755650" y="4898335"/>
            <a:ext cx="5478096" cy="983720"/>
          </a:xfrm>
          <a:prstGeom prst="roundRect">
            <a:avLst/>
          </a:prstGeom>
          <a:solidFill>
            <a:srgbClr val="037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620000" rtlCol="0" anchor="t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Doctors and nurses wear masks and gloves to prevent germs from spreading.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A2B358-D6EB-4E98-B73C-57BC1413C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r="24399"/>
          <a:stretch/>
        </p:blipFill>
        <p:spPr>
          <a:xfrm flipH="1">
            <a:off x="4572000" y="2039816"/>
            <a:ext cx="3843258" cy="3843258"/>
          </a:xfrm>
          <a:prstGeom prst="flowChartConnector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0A84A178-CF32-41AD-9777-7C61AB5FC33E}"/>
              </a:ext>
            </a:extLst>
          </p:cNvPr>
          <p:cNvCxnSpPr>
            <a:cxnSpLocks/>
          </p:cNvCxnSpPr>
          <p:nvPr/>
        </p:nvCxnSpPr>
        <p:spPr>
          <a:xfrm flipV="1">
            <a:off x="3025348" y="2989386"/>
            <a:ext cx="2172982" cy="21199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3" cy="994306"/>
          </a:xfrm>
          <a:solidFill>
            <a:srgbClr val="0379B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Theatres - Now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D76D610-C342-48D5-A7F0-BCA4F6883BA1}"/>
              </a:ext>
            </a:extLst>
          </p:cNvPr>
          <p:cNvSpPr/>
          <p:nvPr/>
        </p:nvSpPr>
        <p:spPr>
          <a:xfrm>
            <a:off x="4572000" y="2039816"/>
            <a:ext cx="3843258" cy="3843258"/>
          </a:xfrm>
          <a:prstGeom prst="ellipse">
            <a:avLst/>
          </a:prstGeom>
          <a:noFill/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C759B33A-923D-480A-83C3-87A5F5FE221D}"/>
              </a:ext>
            </a:extLst>
          </p:cNvPr>
          <p:cNvCxnSpPr>
            <a:cxnSpLocks/>
          </p:cNvCxnSpPr>
          <p:nvPr/>
        </p:nvCxnSpPr>
        <p:spPr>
          <a:xfrm flipV="1">
            <a:off x="3025348" y="4374094"/>
            <a:ext cx="3085306" cy="5220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6894D2A6-CC69-404B-98BD-2CFDD98CF34F}"/>
              </a:ext>
            </a:extLst>
          </p:cNvPr>
          <p:cNvCxnSpPr>
            <a:cxnSpLocks/>
          </p:cNvCxnSpPr>
          <p:nvPr/>
        </p:nvCxnSpPr>
        <p:spPr>
          <a:xfrm flipV="1">
            <a:off x="3025348" y="3429000"/>
            <a:ext cx="4474490" cy="14671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8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42D3239-CA2F-45FC-98ED-1CB6F0DC562F}"/>
              </a:ext>
            </a:extLst>
          </p:cNvPr>
          <p:cNvSpPr/>
          <p:nvPr/>
        </p:nvSpPr>
        <p:spPr>
          <a:xfrm>
            <a:off x="755650" y="2039816"/>
            <a:ext cx="5882542" cy="768818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836000"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Doctors didn’t wear gloves or masks.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832ED781-641E-4D99-AAFC-FB5583FCE8A5}"/>
              </a:ext>
            </a:extLst>
          </p:cNvPr>
          <p:cNvSpPr/>
          <p:nvPr/>
        </p:nvSpPr>
        <p:spPr>
          <a:xfrm>
            <a:off x="755650" y="5109352"/>
            <a:ext cx="5671527" cy="768818"/>
          </a:xfrm>
          <a:prstGeom prst="roundRect">
            <a:avLst/>
          </a:prstGeom>
          <a:solidFill>
            <a:srgbClr val="037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620000" rtlCol="0" anchor="t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These are the seats where people used to watch operations being done.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367ADCC-D996-41C4-B84C-A46C18A043AD}"/>
              </a:ext>
            </a:extLst>
          </p:cNvPr>
          <p:cNvSpPr/>
          <p:nvPr/>
        </p:nvSpPr>
        <p:spPr>
          <a:xfrm>
            <a:off x="756889" y="5109352"/>
            <a:ext cx="5478096" cy="788440"/>
          </a:xfrm>
          <a:prstGeom prst="roundRect">
            <a:avLst/>
          </a:prstGeom>
          <a:solidFill>
            <a:srgbClr val="037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620000"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Candles instead of electric lights.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3" cy="994306"/>
          </a:xfrm>
          <a:solidFill>
            <a:srgbClr val="0379B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Theatres - Then</a:t>
            </a:r>
          </a:p>
        </p:txBody>
      </p:sp>
      <p:pic>
        <p:nvPicPr>
          <p:cNvPr id="12" name="Picture 21">
            <a:extLst>
              <a:ext uri="{FF2B5EF4-FFF2-40B4-BE49-F238E27FC236}">
                <a16:creationId xmlns:a16="http://schemas.microsoft.com/office/drawing/2014/main" xmlns="" id="{CEA07C84-15F6-417D-A75A-5377056D8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134" r="31852" b="84"/>
          <a:stretch/>
        </p:blipFill>
        <p:spPr bwMode="auto">
          <a:xfrm>
            <a:off x="4564978" y="2035930"/>
            <a:ext cx="3842239" cy="3842239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6D76D610-C342-48D5-A7F0-BCA4F6883BA1}"/>
              </a:ext>
            </a:extLst>
          </p:cNvPr>
          <p:cNvSpPr/>
          <p:nvPr/>
        </p:nvSpPr>
        <p:spPr>
          <a:xfrm>
            <a:off x="4572000" y="2039816"/>
            <a:ext cx="3843258" cy="3843258"/>
          </a:xfrm>
          <a:prstGeom prst="ellipse">
            <a:avLst/>
          </a:prstGeom>
          <a:noFill/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0A84A178-CF32-41AD-9777-7C61AB5FC33E}"/>
              </a:ext>
            </a:extLst>
          </p:cNvPr>
          <p:cNvCxnSpPr>
            <a:cxnSpLocks/>
          </p:cNvCxnSpPr>
          <p:nvPr/>
        </p:nvCxnSpPr>
        <p:spPr>
          <a:xfrm flipV="1">
            <a:off x="3025348" y="4651131"/>
            <a:ext cx="2293998" cy="4582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6894D2A6-CC69-404B-98BD-2CFDD98CF34F}"/>
              </a:ext>
            </a:extLst>
          </p:cNvPr>
          <p:cNvCxnSpPr>
            <a:cxnSpLocks/>
          </p:cNvCxnSpPr>
          <p:nvPr/>
        </p:nvCxnSpPr>
        <p:spPr>
          <a:xfrm flipV="1">
            <a:off x="3025348" y="3226777"/>
            <a:ext cx="3955744" cy="18864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4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3" cy="994306"/>
          </a:xfrm>
          <a:solidFill>
            <a:srgbClr val="0379B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Wards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EDA91BE-6712-4DB9-AC48-0F4037F1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093" y="2342034"/>
            <a:ext cx="5793815" cy="36161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E62DCD9-9F40-4879-979C-5A3F070C593B}"/>
              </a:ext>
            </a:extLst>
          </p:cNvPr>
          <p:cNvSpPr/>
          <p:nvPr/>
        </p:nvSpPr>
        <p:spPr>
          <a:xfrm>
            <a:off x="1675094" y="2342034"/>
            <a:ext cx="5793815" cy="3616113"/>
          </a:xfrm>
          <a:prstGeom prst="roundRect">
            <a:avLst/>
          </a:prstGeom>
          <a:noFill/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4FB1272-7050-4260-A103-3A4920EC00A0}"/>
              </a:ext>
            </a:extLst>
          </p:cNvPr>
          <p:cNvSpPr/>
          <p:nvPr/>
        </p:nvSpPr>
        <p:spPr>
          <a:xfrm>
            <a:off x="1138360" y="1826819"/>
            <a:ext cx="6867281" cy="44787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Then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564EC684-D137-4C44-A1A1-174EACE5A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092" y="2342033"/>
            <a:ext cx="5793815" cy="36161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E2895F4-9E7A-4FCB-B0C0-3D22FFF65E1D}"/>
              </a:ext>
            </a:extLst>
          </p:cNvPr>
          <p:cNvSpPr/>
          <p:nvPr/>
        </p:nvSpPr>
        <p:spPr>
          <a:xfrm>
            <a:off x="1675093" y="2342033"/>
            <a:ext cx="5793815" cy="3616113"/>
          </a:xfrm>
          <a:prstGeom prst="roundRect">
            <a:avLst/>
          </a:prstGeom>
          <a:noFill/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BFA6FEE-C8C3-4A4F-A4B6-53BEBD4B3DA5}"/>
              </a:ext>
            </a:extLst>
          </p:cNvPr>
          <p:cNvSpPr/>
          <p:nvPr/>
        </p:nvSpPr>
        <p:spPr>
          <a:xfrm>
            <a:off x="1138359" y="1826818"/>
            <a:ext cx="6867281" cy="44787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3F61F8-A4E5-4CAA-ADB0-F6D4EDA10B16}"/>
              </a:ext>
            </a:extLst>
          </p:cNvPr>
          <p:cNvSpPr txBox="1"/>
          <p:nvPr/>
        </p:nvSpPr>
        <p:spPr>
          <a:xfrm>
            <a:off x="2312377" y="6071721"/>
            <a:ext cx="451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  <a:t>Hospital Ward by Dudemanfellabra is licenced under 2.0</a:t>
            </a:r>
            <a:b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</a:br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  <a:t>Old Fashioned Hospital Ward by 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Norbert Kaiser </a:t>
            </a:r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  <a:t>is licenced under 2.0</a:t>
            </a:r>
          </a:p>
          <a:p>
            <a:endParaRPr lang="en-GB" sz="600" dirty="0">
              <a:latin typeface="Tuffy" panose="020B0603060100000000" pitchFamily="34" charset="0"/>
              <a:ea typeface="Tuffy" panose="020B0603060100000000" pitchFamily="34" charset="0"/>
            </a:endParaRPr>
          </a:p>
          <a:p>
            <a:endParaRPr lang="en-GB" sz="60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3D7430A-562D-4DBF-8F31-D9DCCE96E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20376"/>
          <a:stretch/>
        </p:blipFill>
        <p:spPr>
          <a:xfrm>
            <a:off x="6172687" y="2613227"/>
            <a:ext cx="2215663" cy="2215663"/>
          </a:xfrm>
          <a:prstGeom prst="flowChartConnector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F0C8B9-0867-4477-88BD-CF68AA2FBC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r="21586"/>
          <a:stretch/>
        </p:blipFill>
        <p:spPr>
          <a:xfrm>
            <a:off x="3464167" y="2619089"/>
            <a:ext cx="2215662" cy="2215662"/>
          </a:xfrm>
          <a:prstGeom prst="flowChartConnector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C4C26D-9E66-4542-9EFA-9B2705D8A8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r="16058"/>
          <a:stretch/>
        </p:blipFill>
        <p:spPr>
          <a:xfrm>
            <a:off x="755650" y="2613227"/>
            <a:ext cx="2215662" cy="2215662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3" cy="994306"/>
          </a:xfrm>
          <a:solidFill>
            <a:srgbClr val="0379B2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Special Equipment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8B95A7D-E075-4875-AC3A-7CD48B803BDD}"/>
              </a:ext>
            </a:extLst>
          </p:cNvPr>
          <p:cNvSpPr/>
          <p:nvPr/>
        </p:nvSpPr>
        <p:spPr>
          <a:xfrm>
            <a:off x="755650" y="2613228"/>
            <a:ext cx="2215661" cy="2215661"/>
          </a:xfrm>
          <a:prstGeom prst="ellipse">
            <a:avLst/>
          </a:prstGeom>
          <a:noFill/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D76A3BA-52ED-4859-B079-D66DDC5C9363}"/>
              </a:ext>
            </a:extLst>
          </p:cNvPr>
          <p:cNvSpPr/>
          <p:nvPr/>
        </p:nvSpPr>
        <p:spPr>
          <a:xfrm>
            <a:off x="3464169" y="2613228"/>
            <a:ext cx="2215661" cy="2215661"/>
          </a:xfrm>
          <a:prstGeom prst="ellipse">
            <a:avLst/>
          </a:prstGeom>
          <a:noFill/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1C5B6FC-CF20-428B-B97C-A15EB0D10CB9}"/>
              </a:ext>
            </a:extLst>
          </p:cNvPr>
          <p:cNvSpPr/>
          <p:nvPr/>
        </p:nvSpPr>
        <p:spPr>
          <a:xfrm>
            <a:off x="6172689" y="2613228"/>
            <a:ext cx="2215661" cy="2215661"/>
          </a:xfrm>
          <a:prstGeom prst="ellipse">
            <a:avLst/>
          </a:prstGeom>
          <a:noFill/>
          <a:ln w="38100">
            <a:solidFill>
              <a:srgbClr val="037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FA051C5-8768-407D-8B7C-577A5EA77BC2}"/>
              </a:ext>
            </a:extLst>
          </p:cNvPr>
          <p:cNvSpPr/>
          <p:nvPr/>
        </p:nvSpPr>
        <p:spPr>
          <a:xfrm>
            <a:off x="755647" y="1883465"/>
            <a:ext cx="7632701" cy="1459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t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Today, hospitals are full of special equipment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that help doctors make people better.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60DE403-0C8A-4186-A372-A9ED8C26ACA6}"/>
              </a:ext>
            </a:extLst>
          </p:cNvPr>
          <p:cNvSpPr/>
          <p:nvPr/>
        </p:nvSpPr>
        <p:spPr>
          <a:xfrm>
            <a:off x="755650" y="4958734"/>
            <a:ext cx="2215662" cy="994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t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This is a machine that measures people’s heartbeats.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4EC0259-0553-4F4F-8195-8838F44FE54B}"/>
              </a:ext>
            </a:extLst>
          </p:cNvPr>
          <p:cNvSpPr/>
          <p:nvPr/>
        </p:nvSpPr>
        <p:spPr>
          <a:xfrm>
            <a:off x="3257551" y="4958735"/>
            <a:ext cx="2628898" cy="994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t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This is called an MRI scanner. It takes photos of the inside of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people’s bodies.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28CC9C7-40D9-4AEF-B222-338AB8A5CFD9}"/>
              </a:ext>
            </a:extLst>
          </p:cNvPr>
          <p:cNvSpPr/>
          <p:nvPr/>
        </p:nvSpPr>
        <p:spPr>
          <a:xfrm>
            <a:off x="6019067" y="4958733"/>
            <a:ext cx="2522904" cy="994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t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This is a machine that can help someone’s heart if it has stopped working properly.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D1C246A-E272-49A9-B130-FE60DC1B121F}"/>
              </a:ext>
            </a:extLst>
          </p:cNvPr>
          <p:cNvSpPr txBox="1"/>
          <p:nvPr/>
        </p:nvSpPr>
        <p:spPr>
          <a:xfrm>
            <a:off x="1059470" y="6167633"/>
            <a:ext cx="7025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Heart Monitor by Dudemanfellabra is licenced under 2.0, MRI Scanner by Norbert Kaiser is licenced under 2.0, Defibrillator by Malcom Kaiser is licenced under 2.0</a:t>
            </a:r>
          </a:p>
          <a:p>
            <a:pPr algn="ctr"/>
            <a:endParaRPr lang="en-GB" sz="600" dirty="0">
              <a:latin typeface="Tuffy" panose="020B0603060100000000" pitchFamily="34" charset="0"/>
              <a:ea typeface="Tuffy" panose="020B0603060100000000" pitchFamily="34" charset="0"/>
            </a:endParaRPr>
          </a:p>
          <a:p>
            <a:pPr algn="ctr"/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  <a:t/>
            </a:r>
            <a:br>
              <a:rPr lang="en-GB" sz="600" dirty="0">
                <a:latin typeface="Tuffy" panose="020B0603060100000000" pitchFamily="34" charset="0"/>
                <a:ea typeface="Tuffy" panose="020B0603060100000000" pitchFamily="34" charset="0"/>
              </a:rPr>
            </a:br>
            <a:endParaRPr lang="en-GB" sz="600" dirty="0">
              <a:latin typeface="Tuffy" panose="020B0603060100000000" pitchFamily="34" charset="0"/>
              <a:ea typeface="Tuffy" panose="020B0603060100000000" pitchFamily="34" charset="0"/>
            </a:endParaRPr>
          </a:p>
          <a:p>
            <a:endParaRPr lang="en-GB" sz="60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1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126</TotalTime>
  <Words>418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Twinkl SemiBold</vt:lpstr>
      <vt:lpstr>Twinkl</vt:lpstr>
      <vt:lpstr>Calibri</vt:lpstr>
      <vt:lpstr>Tuffy</vt:lpstr>
      <vt:lpstr>Arial</vt:lpstr>
      <vt:lpstr>Office Theme</vt:lpstr>
      <vt:lpstr>PowerPoint Presentation</vt:lpstr>
      <vt:lpstr>Meet Dr Elliot</vt:lpstr>
      <vt:lpstr>Hospitals</vt:lpstr>
      <vt:lpstr>Early Hospitals</vt:lpstr>
      <vt:lpstr>The Outside of a Hospital</vt:lpstr>
      <vt:lpstr>Theatres - Now</vt:lpstr>
      <vt:lpstr>Theatres - Then</vt:lpstr>
      <vt:lpstr>Wards</vt:lpstr>
      <vt:lpstr>Special Equipment</vt:lpstr>
      <vt:lpstr>Special Equipment</vt:lpstr>
      <vt:lpstr>The Outside of a Hospital</vt:lpstr>
      <vt:lpstr>Talk About 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Shay Haque</cp:lastModifiedBy>
  <cp:revision>13</cp:revision>
  <dcterms:created xsi:type="dcterms:W3CDTF">2018-11-12T08:50:26Z</dcterms:created>
  <dcterms:modified xsi:type="dcterms:W3CDTF">2020-06-22T23:07:58Z</dcterms:modified>
</cp:coreProperties>
</file>